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75" r:id="rId14"/>
    <p:sldId id="27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818E"/>
    <a:srgbClr val="AB5A0D"/>
    <a:srgbClr val="E07C1B"/>
    <a:srgbClr val="2D97A6"/>
    <a:srgbClr val="3BB3C2"/>
    <a:srgbClr val="EF9A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5422233"/>
            <a:ext cx="2654299" cy="1435767"/>
          </a:xfrm>
          <a:prstGeom prst="rect">
            <a:avLst/>
          </a:prstGeom>
          <a:solidFill>
            <a:srgbClr val="E07C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" y="1333501"/>
            <a:ext cx="2654299" cy="4088732"/>
          </a:xfrm>
          <a:prstGeom prst="rect">
            <a:avLst/>
          </a:prstGeom>
          <a:solidFill>
            <a:srgbClr val="2D97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8021" y="1338261"/>
            <a:ext cx="8991600" cy="3912189"/>
          </a:xfrm>
        </p:spPr>
        <p:txBody>
          <a:bodyPr anchor="b"/>
          <a:lstStyle>
            <a:lvl1pPr algn="l">
              <a:defRPr sz="6000" b="1">
                <a:solidFill>
                  <a:srgbClr val="24818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6062" y="5594016"/>
            <a:ext cx="8991600" cy="1092200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rgbClr val="AB5A0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" y="1392708"/>
            <a:ext cx="26543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Quality Assurance in Vocational Education and Training for Learners with Attention Deficit Hyperactivity Disorder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5847729"/>
            <a:ext cx="2654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Project No </a:t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2016-1-BG01-KA202-023714 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30" y="213220"/>
            <a:ext cx="1218440" cy="979553"/>
          </a:xfrm>
          <a:prstGeom prst="rect">
            <a:avLst/>
          </a:prstGeom>
        </p:spPr>
      </p:pic>
      <p:cxnSp>
        <p:nvCxnSpPr>
          <p:cNvPr id="23" name="Straight Connector 22"/>
          <p:cNvCxnSpPr/>
          <p:nvPr userDrawn="1"/>
        </p:nvCxnSpPr>
        <p:spPr>
          <a:xfrm>
            <a:off x="3036062" y="5422233"/>
            <a:ext cx="9180000" cy="0"/>
          </a:xfrm>
          <a:prstGeom prst="line">
            <a:avLst/>
          </a:prstGeom>
          <a:ln>
            <a:solidFill>
              <a:srgbClr val="AB5A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468" y="406415"/>
            <a:ext cx="3508743" cy="760063"/>
          </a:xfrm>
          <a:prstGeom prst="rect">
            <a:avLst/>
          </a:pr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403980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F8E8-EE28-4F6C-9109-21664FE361AA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E132-F04C-4E3C-896E-CB279BB7BB57}" type="slidenum">
              <a:rPr lang="en-US" smtClean="0"/>
              <a:t>‹N›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4470399" y="6399421"/>
            <a:ext cx="7133677" cy="414000"/>
            <a:chOff x="4470399" y="6456440"/>
            <a:chExt cx="7133677" cy="414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4509237" y="6456440"/>
              <a:ext cx="7056000" cy="414000"/>
            </a:xfrm>
            <a:prstGeom prst="rect">
              <a:avLst/>
            </a:prstGeom>
            <a:solidFill>
              <a:srgbClr val="2D97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4470399" y="6524941"/>
              <a:ext cx="71336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0" dirty="0" smtClean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Quality Assurance in Vocational Education and Training for Learners with Attention Deficit Hyperactivity Disorder</a:t>
              </a:r>
            </a:p>
          </p:txBody>
        </p:sp>
      </p:grpSp>
      <p:grpSp>
        <p:nvGrpSpPr>
          <p:cNvPr id="10" name="Group 9"/>
          <p:cNvGrpSpPr/>
          <p:nvPr userDrawn="1"/>
        </p:nvGrpSpPr>
        <p:grpSpPr>
          <a:xfrm>
            <a:off x="1893207" y="6399421"/>
            <a:ext cx="2654300" cy="412963"/>
            <a:chOff x="1893207" y="6457477"/>
            <a:chExt cx="2654300" cy="412963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893208" y="6457477"/>
              <a:ext cx="2654299" cy="412963"/>
            </a:xfrm>
            <a:prstGeom prst="rect">
              <a:avLst/>
            </a:prstGeom>
            <a:solidFill>
              <a:srgbClr val="E07C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 userDrawn="1"/>
          </p:nvSpPr>
          <p:spPr>
            <a:xfrm>
              <a:off x="1893207" y="6525459"/>
              <a:ext cx="265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Project No 2016-1-BG01-KA202-023714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2" y="6399421"/>
            <a:ext cx="1761372" cy="40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2623" y="6399421"/>
            <a:ext cx="501530" cy="4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753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F8E8-EE28-4F6C-9109-21664FE361AA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E132-F04C-4E3C-896E-CB279BB7BB57}" type="slidenum">
              <a:rPr lang="en-US" smtClean="0"/>
              <a:t>‹N›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4470399" y="6399421"/>
            <a:ext cx="7133677" cy="414000"/>
            <a:chOff x="4470399" y="6456440"/>
            <a:chExt cx="7133677" cy="414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4509237" y="6456440"/>
              <a:ext cx="7056000" cy="414000"/>
            </a:xfrm>
            <a:prstGeom prst="rect">
              <a:avLst/>
            </a:prstGeom>
            <a:solidFill>
              <a:srgbClr val="2D97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4470399" y="6524941"/>
              <a:ext cx="71336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0" dirty="0" smtClean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Quality Assurance in Vocational Education and Training for Learners with Attention Deficit Hyperactivity Disorder</a:t>
              </a:r>
            </a:p>
          </p:txBody>
        </p:sp>
      </p:grpSp>
      <p:grpSp>
        <p:nvGrpSpPr>
          <p:cNvPr id="10" name="Group 9"/>
          <p:cNvGrpSpPr/>
          <p:nvPr userDrawn="1"/>
        </p:nvGrpSpPr>
        <p:grpSpPr>
          <a:xfrm>
            <a:off x="1893207" y="6399421"/>
            <a:ext cx="2654300" cy="412963"/>
            <a:chOff x="1893207" y="6457477"/>
            <a:chExt cx="2654300" cy="412963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893208" y="6457477"/>
              <a:ext cx="2654299" cy="412963"/>
            </a:xfrm>
            <a:prstGeom prst="rect">
              <a:avLst/>
            </a:prstGeom>
            <a:solidFill>
              <a:srgbClr val="E07C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 userDrawn="1"/>
          </p:nvSpPr>
          <p:spPr>
            <a:xfrm>
              <a:off x="1893207" y="6525459"/>
              <a:ext cx="265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Project No 2016-1-BG01-KA202-023714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2" y="6399421"/>
            <a:ext cx="1761372" cy="40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2623" y="6399421"/>
            <a:ext cx="501530" cy="4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8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114" y="292555"/>
            <a:ext cx="10800000" cy="1325563"/>
          </a:xfrm>
        </p:spPr>
        <p:txBody>
          <a:bodyPr/>
          <a:lstStyle>
            <a:lvl1pPr>
              <a:defRPr b="1">
                <a:solidFill>
                  <a:srgbClr val="24818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114" y="1825625"/>
            <a:ext cx="10800000" cy="4351338"/>
          </a:xfrm>
        </p:spPr>
        <p:txBody>
          <a:bodyPr/>
          <a:lstStyle>
            <a:lvl1pPr>
              <a:defRPr>
                <a:solidFill>
                  <a:srgbClr val="AB5A0D"/>
                </a:solidFill>
              </a:defRPr>
            </a:lvl1pPr>
            <a:lvl2pPr>
              <a:defRPr>
                <a:solidFill>
                  <a:srgbClr val="AB5A0D"/>
                </a:solidFill>
              </a:defRPr>
            </a:lvl2pPr>
            <a:lvl3pPr>
              <a:defRPr>
                <a:solidFill>
                  <a:srgbClr val="AB5A0D"/>
                </a:solidFill>
              </a:defRPr>
            </a:lvl3pPr>
            <a:lvl4pPr>
              <a:defRPr>
                <a:solidFill>
                  <a:srgbClr val="AB5A0D"/>
                </a:solidFill>
              </a:defRPr>
            </a:lvl4pPr>
            <a:lvl5pPr>
              <a:defRPr>
                <a:solidFill>
                  <a:srgbClr val="AB5A0D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751114" y="1690688"/>
            <a:ext cx="10800000" cy="0"/>
          </a:xfrm>
          <a:prstGeom prst="line">
            <a:avLst/>
          </a:prstGeom>
          <a:ln>
            <a:solidFill>
              <a:srgbClr val="AB5A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 userDrawn="1"/>
        </p:nvGrpSpPr>
        <p:grpSpPr>
          <a:xfrm>
            <a:off x="4470399" y="6399421"/>
            <a:ext cx="7133677" cy="414000"/>
            <a:chOff x="4470399" y="6456440"/>
            <a:chExt cx="7133677" cy="414000"/>
          </a:xfrm>
        </p:grpSpPr>
        <p:sp>
          <p:nvSpPr>
            <p:cNvPr id="19" name="Rectangle 18"/>
            <p:cNvSpPr/>
            <p:nvPr userDrawn="1"/>
          </p:nvSpPr>
          <p:spPr>
            <a:xfrm>
              <a:off x="4509237" y="6456440"/>
              <a:ext cx="7056000" cy="414000"/>
            </a:xfrm>
            <a:prstGeom prst="rect">
              <a:avLst/>
            </a:prstGeom>
            <a:solidFill>
              <a:srgbClr val="2D97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 userDrawn="1"/>
          </p:nvSpPr>
          <p:spPr>
            <a:xfrm>
              <a:off x="4470399" y="6524941"/>
              <a:ext cx="71336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0" dirty="0" smtClean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Quality Assurance in Vocational Education and Training for Learners with Attention Deficit Hyperactivity Disorder</a:t>
              </a:r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893207" y="6399421"/>
            <a:ext cx="2654300" cy="412963"/>
            <a:chOff x="1893207" y="6457477"/>
            <a:chExt cx="2654300" cy="412963"/>
          </a:xfrm>
        </p:grpSpPr>
        <p:sp>
          <p:nvSpPr>
            <p:cNvPr id="22" name="Rectangle 21"/>
            <p:cNvSpPr/>
            <p:nvPr userDrawn="1"/>
          </p:nvSpPr>
          <p:spPr>
            <a:xfrm>
              <a:off x="1893208" y="6457477"/>
              <a:ext cx="2654299" cy="412963"/>
            </a:xfrm>
            <a:prstGeom prst="rect">
              <a:avLst/>
            </a:prstGeom>
            <a:solidFill>
              <a:srgbClr val="E07C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 userDrawn="1"/>
          </p:nvSpPr>
          <p:spPr>
            <a:xfrm>
              <a:off x="1893207" y="6525459"/>
              <a:ext cx="265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Project No 2016-1-BG01-KA202-023714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2" y="6399421"/>
            <a:ext cx="1761372" cy="40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2623" y="6399421"/>
            <a:ext cx="501530" cy="4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603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F8E8-EE28-4F6C-9109-21664FE361AA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E132-F04C-4E3C-896E-CB279BB7BB57}" type="slidenum">
              <a:rPr lang="en-US" smtClean="0"/>
              <a:t>‹N›</a:t>
            </a:fld>
            <a:endParaRPr lang="en-US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4470399" y="6399421"/>
            <a:ext cx="7133677" cy="414000"/>
            <a:chOff x="4470399" y="6456440"/>
            <a:chExt cx="7133677" cy="414000"/>
          </a:xfrm>
        </p:grpSpPr>
        <p:sp>
          <p:nvSpPr>
            <p:cNvPr id="16" name="Rectangle 15"/>
            <p:cNvSpPr/>
            <p:nvPr userDrawn="1"/>
          </p:nvSpPr>
          <p:spPr>
            <a:xfrm>
              <a:off x="4509237" y="6456440"/>
              <a:ext cx="7056000" cy="414000"/>
            </a:xfrm>
            <a:prstGeom prst="rect">
              <a:avLst/>
            </a:prstGeom>
            <a:solidFill>
              <a:srgbClr val="2D97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 userDrawn="1"/>
          </p:nvSpPr>
          <p:spPr>
            <a:xfrm>
              <a:off x="4470399" y="6524941"/>
              <a:ext cx="71336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0" dirty="0" smtClean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Quality Assurance in Vocational Education and Training for Learners with Attention Deficit Hyperactivity Disorder</a:t>
              </a:r>
            </a:p>
          </p:txBody>
        </p:sp>
      </p:grpSp>
      <p:grpSp>
        <p:nvGrpSpPr>
          <p:cNvPr id="18" name="Group 17"/>
          <p:cNvGrpSpPr/>
          <p:nvPr userDrawn="1"/>
        </p:nvGrpSpPr>
        <p:grpSpPr>
          <a:xfrm>
            <a:off x="1893207" y="6399421"/>
            <a:ext cx="2654300" cy="412963"/>
            <a:chOff x="1893207" y="6457477"/>
            <a:chExt cx="2654300" cy="412963"/>
          </a:xfrm>
        </p:grpSpPr>
        <p:sp>
          <p:nvSpPr>
            <p:cNvPr id="19" name="Rectangle 18"/>
            <p:cNvSpPr/>
            <p:nvPr userDrawn="1"/>
          </p:nvSpPr>
          <p:spPr>
            <a:xfrm>
              <a:off x="1893208" y="6457477"/>
              <a:ext cx="2654299" cy="412963"/>
            </a:xfrm>
            <a:prstGeom prst="rect">
              <a:avLst/>
            </a:prstGeom>
            <a:solidFill>
              <a:srgbClr val="E07C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 userDrawn="1"/>
          </p:nvSpPr>
          <p:spPr>
            <a:xfrm>
              <a:off x="1893207" y="6525459"/>
              <a:ext cx="265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Project No 2016-1-BG01-KA202-023714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2" y="6399421"/>
            <a:ext cx="1761372" cy="40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2623" y="6399421"/>
            <a:ext cx="501530" cy="4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26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F8E8-EE28-4F6C-9109-21664FE361AA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E132-F04C-4E3C-896E-CB279BB7BB57}" type="slidenum">
              <a:rPr lang="en-US" smtClean="0"/>
              <a:t>‹N›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470399" y="6399421"/>
            <a:ext cx="7133677" cy="414000"/>
            <a:chOff x="4470399" y="6456440"/>
            <a:chExt cx="7133677" cy="414000"/>
          </a:xfrm>
        </p:grpSpPr>
        <p:sp>
          <p:nvSpPr>
            <p:cNvPr id="9" name="Rectangle 8"/>
            <p:cNvSpPr/>
            <p:nvPr userDrawn="1"/>
          </p:nvSpPr>
          <p:spPr>
            <a:xfrm>
              <a:off x="4509237" y="6456440"/>
              <a:ext cx="7056000" cy="414000"/>
            </a:xfrm>
            <a:prstGeom prst="rect">
              <a:avLst/>
            </a:prstGeom>
            <a:solidFill>
              <a:srgbClr val="2D97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4470399" y="6524941"/>
              <a:ext cx="71336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0" dirty="0" smtClean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Quality Assurance in Vocational Education and Training for Learners with Attention Deficit Hyperactivity Disorder</a:t>
              </a:r>
            </a:p>
          </p:txBody>
        </p:sp>
      </p:grpSp>
      <p:grpSp>
        <p:nvGrpSpPr>
          <p:cNvPr id="11" name="Group 10"/>
          <p:cNvGrpSpPr/>
          <p:nvPr userDrawn="1"/>
        </p:nvGrpSpPr>
        <p:grpSpPr>
          <a:xfrm>
            <a:off x="1893207" y="6399421"/>
            <a:ext cx="2654300" cy="412963"/>
            <a:chOff x="1893207" y="6457477"/>
            <a:chExt cx="2654300" cy="412963"/>
          </a:xfrm>
        </p:grpSpPr>
        <p:sp>
          <p:nvSpPr>
            <p:cNvPr id="12" name="Rectangle 11"/>
            <p:cNvSpPr/>
            <p:nvPr userDrawn="1"/>
          </p:nvSpPr>
          <p:spPr>
            <a:xfrm>
              <a:off x="1893208" y="6457477"/>
              <a:ext cx="2654299" cy="412963"/>
            </a:xfrm>
            <a:prstGeom prst="rect">
              <a:avLst/>
            </a:prstGeom>
            <a:solidFill>
              <a:srgbClr val="E07C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 userDrawn="1"/>
          </p:nvSpPr>
          <p:spPr>
            <a:xfrm>
              <a:off x="1893207" y="6525459"/>
              <a:ext cx="265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Project No 2016-1-BG01-KA202-023714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2" y="6399421"/>
            <a:ext cx="1761372" cy="40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2623" y="6399421"/>
            <a:ext cx="501530" cy="4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28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F8E8-EE28-4F6C-9109-21664FE361AA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E132-F04C-4E3C-896E-CB279BB7BB57}" type="slidenum">
              <a:rPr lang="en-US" smtClean="0"/>
              <a:t>‹N›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4470399" y="6399421"/>
            <a:ext cx="7133677" cy="414000"/>
            <a:chOff x="4470399" y="6456440"/>
            <a:chExt cx="7133677" cy="4140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4509237" y="6456440"/>
              <a:ext cx="7056000" cy="414000"/>
            </a:xfrm>
            <a:prstGeom prst="rect">
              <a:avLst/>
            </a:prstGeom>
            <a:solidFill>
              <a:srgbClr val="2D97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 userDrawn="1"/>
          </p:nvSpPr>
          <p:spPr>
            <a:xfrm>
              <a:off x="4470399" y="6524941"/>
              <a:ext cx="71336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0" dirty="0" smtClean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Quality Assurance in Vocational Education and Training for Learners with Attention Deficit Hyperactivity Disorder</a:t>
              </a:r>
            </a:p>
          </p:txBody>
        </p:sp>
      </p:grpSp>
      <p:grpSp>
        <p:nvGrpSpPr>
          <p:cNvPr id="13" name="Group 12"/>
          <p:cNvGrpSpPr/>
          <p:nvPr userDrawn="1"/>
        </p:nvGrpSpPr>
        <p:grpSpPr>
          <a:xfrm>
            <a:off x="1893207" y="6399421"/>
            <a:ext cx="2654300" cy="412963"/>
            <a:chOff x="1893207" y="6457477"/>
            <a:chExt cx="2654300" cy="412963"/>
          </a:xfrm>
        </p:grpSpPr>
        <p:sp>
          <p:nvSpPr>
            <p:cNvPr id="14" name="Rectangle 13"/>
            <p:cNvSpPr/>
            <p:nvPr userDrawn="1"/>
          </p:nvSpPr>
          <p:spPr>
            <a:xfrm>
              <a:off x="1893208" y="6457477"/>
              <a:ext cx="2654299" cy="412963"/>
            </a:xfrm>
            <a:prstGeom prst="rect">
              <a:avLst/>
            </a:prstGeom>
            <a:solidFill>
              <a:srgbClr val="E07C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 userDrawn="1"/>
          </p:nvSpPr>
          <p:spPr>
            <a:xfrm>
              <a:off x="1893207" y="6525459"/>
              <a:ext cx="265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Project No 2016-1-BG01-KA202-023714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2" y="6399421"/>
            <a:ext cx="1761372" cy="40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2623" y="6399421"/>
            <a:ext cx="501530" cy="403200"/>
          </a:xfrm>
          <a:prstGeom prst="rect">
            <a:avLst/>
          </a:prstGeom>
        </p:spPr>
      </p:pic>
      <p:cxnSp>
        <p:nvCxnSpPr>
          <p:cNvPr id="18" name="Straight Connector 17"/>
          <p:cNvCxnSpPr/>
          <p:nvPr userDrawn="1"/>
        </p:nvCxnSpPr>
        <p:spPr>
          <a:xfrm>
            <a:off x="838200" y="1690688"/>
            <a:ext cx="11353800" cy="0"/>
          </a:xfrm>
          <a:prstGeom prst="line">
            <a:avLst/>
          </a:prstGeom>
          <a:ln>
            <a:solidFill>
              <a:srgbClr val="AB5A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59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F8E8-EE28-4F6C-9109-21664FE361AA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E132-F04C-4E3C-896E-CB279BB7BB57}" type="slidenum">
              <a:rPr lang="en-US" smtClean="0"/>
              <a:t>‹N›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4470399" y="6399421"/>
            <a:ext cx="7133677" cy="414000"/>
            <a:chOff x="4470399" y="6456440"/>
            <a:chExt cx="7133677" cy="414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4509237" y="6456440"/>
              <a:ext cx="7056000" cy="414000"/>
            </a:xfrm>
            <a:prstGeom prst="rect">
              <a:avLst/>
            </a:prstGeom>
            <a:solidFill>
              <a:srgbClr val="2D97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 userDrawn="1"/>
          </p:nvSpPr>
          <p:spPr>
            <a:xfrm>
              <a:off x="4470399" y="6524941"/>
              <a:ext cx="71336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0" dirty="0" smtClean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Quality Assurance in Vocational Education and Training for Learners with Attention Deficit Hyperactivity Disorder</a:t>
              </a:r>
            </a:p>
          </p:txBody>
        </p:sp>
      </p:grpSp>
      <p:grpSp>
        <p:nvGrpSpPr>
          <p:cNvPr id="9" name="Group 8"/>
          <p:cNvGrpSpPr/>
          <p:nvPr userDrawn="1"/>
        </p:nvGrpSpPr>
        <p:grpSpPr>
          <a:xfrm>
            <a:off x="1893207" y="6399421"/>
            <a:ext cx="2654300" cy="412963"/>
            <a:chOff x="1893207" y="6457477"/>
            <a:chExt cx="2654300" cy="412963"/>
          </a:xfrm>
        </p:grpSpPr>
        <p:sp>
          <p:nvSpPr>
            <p:cNvPr id="10" name="Rectangle 9"/>
            <p:cNvSpPr/>
            <p:nvPr userDrawn="1"/>
          </p:nvSpPr>
          <p:spPr>
            <a:xfrm>
              <a:off x="1893208" y="6457477"/>
              <a:ext cx="2654299" cy="412963"/>
            </a:xfrm>
            <a:prstGeom prst="rect">
              <a:avLst/>
            </a:prstGeom>
            <a:solidFill>
              <a:srgbClr val="E07C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1893207" y="6525459"/>
              <a:ext cx="265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Project No 2016-1-BG01-KA202-023714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2" y="6399421"/>
            <a:ext cx="1761372" cy="40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2623" y="6399421"/>
            <a:ext cx="501530" cy="4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24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F8E8-EE28-4F6C-9109-21664FE361AA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E132-F04C-4E3C-896E-CB279BB7BB57}" type="slidenum">
              <a:rPr lang="en-US" smtClean="0"/>
              <a:t>‹N›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4470399" y="6399421"/>
            <a:ext cx="7133677" cy="414000"/>
            <a:chOff x="4470399" y="6456440"/>
            <a:chExt cx="7133677" cy="414000"/>
          </a:xfrm>
        </p:grpSpPr>
        <p:sp>
          <p:nvSpPr>
            <p:cNvPr id="6" name="Rectangle 5"/>
            <p:cNvSpPr/>
            <p:nvPr userDrawn="1"/>
          </p:nvSpPr>
          <p:spPr>
            <a:xfrm>
              <a:off x="4509237" y="6456440"/>
              <a:ext cx="7056000" cy="414000"/>
            </a:xfrm>
            <a:prstGeom prst="rect">
              <a:avLst/>
            </a:prstGeom>
            <a:solidFill>
              <a:srgbClr val="2D97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 userDrawn="1"/>
          </p:nvSpPr>
          <p:spPr>
            <a:xfrm>
              <a:off x="4470399" y="6524941"/>
              <a:ext cx="71336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0" dirty="0" smtClean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Quality Assurance in Vocational Education and Training for Learners with Attention Deficit Hyperactivity Disorder</a:t>
              </a:r>
            </a:p>
          </p:txBody>
        </p:sp>
      </p:grpSp>
      <p:grpSp>
        <p:nvGrpSpPr>
          <p:cNvPr id="8" name="Group 7"/>
          <p:cNvGrpSpPr/>
          <p:nvPr userDrawn="1"/>
        </p:nvGrpSpPr>
        <p:grpSpPr>
          <a:xfrm>
            <a:off x="1893207" y="6399421"/>
            <a:ext cx="2654300" cy="412963"/>
            <a:chOff x="1893207" y="6457477"/>
            <a:chExt cx="2654300" cy="412963"/>
          </a:xfrm>
        </p:grpSpPr>
        <p:sp>
          <p:nvSpPr>
            <p:cNvPr id="9" name="Rectangle 8"/>
            <p:cNvSpPr/>
            <p:nvPr userDrawn="1"/>
          </p:nvSpPr>
          <p:spPr>
            <a:xfrm>
              <a:off x="1893208" y="6457477"/>
              <a:ext cx="2654299" cy="412963"/>
            </a:xfrm>
            <a:prstGeom prst="rect">
              <a:avLst/>
            </a:prstGeom>
            <a:solidFill>
              <a:srgbClr val="E07C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1893207" y="6525459"/>
              <a:ext cx="265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Project No 2016-1-BG01-KA202-023714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2" y="6399421"/>
            <a:ext cx="1761372" cy="40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2623" y="6399421"/>
            <a:ext cx="501530" cy="4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50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F8E8-EE28-4F6C-9109-21664FE361AA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E132-F04C-4E3C-896E-CB279BB7BB57}" type="slidenum">
              <a:rPr lang="en-US" smtClean="0"/>
              <a:t>‹N›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470399" y="6399421"/>
            <a:ext cx="7133677" cy="414000"/>
            <a:chOff x="4470399" y="6456440"/>
            <a:chExt cx="7133677" cy="414000"/>
          </a:xfrm>
        </p:grpSpPr>
        <p:sp>
          <p:nvSpPr>
            <p:cNvPr id="9" name="Rectangle 8"/>
            <p:cNvSpPr/>
            <p:nvPr userDrawn="1"/>
          </p:nvSpPr>
          <p:spPr>
            <a:xfrm>
              <a:off x="4509237" y="6456440"/>
              <a:ext cx="7056000" cy="414000"/>
            </a:xfrm>
            <a:prstGeom prst="rect">
              <a:avLst/>
            </a:prstGeom>
            <a:solidFill>
              <a:srgbClr val="2D97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4470399" y="6524941"/>
              <a:ext cx="71336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0" dirty="0" smtClean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Quality Assurance in Vocational Education and Training for Learners with Attention Deficit Hyperactivity Disorder</a:t>
              </a:r>
            </a:p>
          </p:txBody>
        </p:sp>
      </p:grpSp>
      <p:grpSp>
        <p:nvGrpSpPr>
          <p:cNvPr id="11" name="Group 10"/>
          <p:cNvGrpSpPr/>
          <p:nvPr userDrawn="1"/>
        </p:nvGrpSpPr>
        <p:grpSpPr>
          <a:xfrm>
            <a:off x="1893207" y="6399421"/>
            <a:ext cx="2654300" cy="412963"/>
            <a:chOff x="1893207" y="6457477"/>
            <a:chExt cx="2654300" cy="412963"/>
          </a:xfrm>
        </p:grpSpPr>
        <p:sp>
          <p:nvSpPr>
            <p:cNvPr id="12" name="Rectangle 11"/>
            <p:cNvSpPr/>
            <p:nvPr userDrawn="1"/>
          </p:nvSpPr>
          <p:spPr>
            <a:xfrm>
              <a:off x="1893208" y="6457477"/>
              <a:ext cx="2654299" cy="412963"/>
            </a:xfrm>
            <a:prstGeom prst="rect">
              <a:avLst/>
            </a:prstGeom>
            <a:solidFill>
              <a:srgbClr val="E07C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 userDrawn="1"/>
          </p:nvSpPr>
          <p:spPr>
            <a:xfrm>
              <a:off x="1893207" y="6525459"/>
              <a:ext cx="265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Project No 2016-1-BG01-KA202-023714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2" y="6399421"/>
            <a:ext cx="1761372" cy="40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2623" y="6399421"/>
            <a:ext cx="501530" cy="4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819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F8E8-EE28-4F6C-9109-21664FE361AA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5E132-F04C-4E3C-896E-CB279BB7BB57}" type="slidenum">
              <a:rPr lang="en-US" smtClean="0"/>
              <a:t>‹N›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470399" y="6399421"/>
            <a:ext cx="7133677" cy="414000"/>
            <a:chOff x="4470399" y="6456440"/>
            <a:chExt cx="7133677" cy="414000"/>
          </a:xfrm>
        </p:grpSpPr>
        <p:sp>
          <p:nvSpPr>
            <p:cNvPr id="9" name="Rectangle 8"/>
            <p:cNvSpPr/>
            <p:nvPr userDrawn="1"/>
          </p:nvSpPr>
          <p:spPr>
            <a:xfrm>
              <a:off x="4509237" y="6456440"/>
              <a:ext cx="7056000" cy="414000"/>
            </a:xfrm>
            <a:prstGeom prst="rect">
              <a:avLst/>
            </a:prstGeom>
            <a:solidFill>
              <a:srgbClr val="2D97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4470399" y="6524941"/>
              <a:ext cx="71336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i="0" dirty="0" smtClean="0">
                  <a:solidFill>
                    <a:schemeClr val="bg1"/>
                  </a:solidFill>
                  <a:latin typeface="+mn-lt"/>
                  <a:cs typeface="Times New Roman" panose="02020603050405020304" pitchFamily="18" charset="0"/>
                </a:rPr>
                <a:t>Quality Assurance in Vocational Education and Training for Learners with Attention Deficit Hyperactivity Disorder</a:t>
              </a:r>
            </a:p>
          </p:txBody>
        </p:sp>
      </p:grpSp>
      <p:grpSp>
        <p:nvGrpSpPr>
          <p:cNvPr id="11" name="Group 10"/>
          <p:cNvGrpSpPr/>
          <p:nvPr userDrawn="1"/>
        </p:nvGrpSpPr>
        <p:grpSpPr>
          <a:xfrm>
            <a:off x="1893207" y="6399421"/>
            <a:ext cx="2654300" cy="412963"/>
            <a:chOff x="1893207" y="6457477"/>
            <a:chExt cx="2654300" cy="412963"/>
          </a:xfrm>
        </p:grpSpPr>
        <p:sp>
          <p:nvSpPr>
            <p:cNvPr id="12" name="Rectangle 11"/>
            <p:cNvSpPr/>
            <p:nvPr userDrawn="1"/>
          </p:nvSpPr>
          <p:spPr>
            <a:xfrm>
              <a:off x="1893208" y="6457477"/>
              <a:ext cx="2654299" cy="412963"/>
            </a:xfrm>
            <a:prstGeom prst="rect">
              <a:avLst/>
            </a:prstGeom>
            <a:solidFill>
              <a:srgbClr val="E07C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 userDrawn="1"/>
          </p:nvSpPr>
          <p:spPr>
            <a:xfrm>
              <a:off x="1893207" y="6525459"/>
              <a:ext cx="265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Project No 2016-1-BG01-KA202-023714 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2" y="6399421"/>
            <a:ext cx="1761372" cy="403200"/>
          </a:xfrm>
          <a:prstGeom prst="rect">
            <a:avLst/>
          </a:prstGeom>
          <a:effectLst>
            <a:softEdge rad="0"/>
          </a:effectLst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2623" y="6399421"/>
            <a:ext cx="501530" cy="4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2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9F8E8-EE28-4F6C-9109-21664FE361AA}" type="datetimeFigureOut">
              <a:rPr lang="en-US" smtClean="0"/>
              <a:t>7/23/2018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5E132-F04C-4E3C-896E-CB279BB7BB5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8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4818E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AB5A0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AB5A0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AB5A0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AB5A0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AB5A0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Compendium of Good Practices: Vocational Training for ADHD Learners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Alessandro </a:t>
            </a:r>
            <a:r>
              <a:rPr lang="en-US" sz="2400" dirty="0" err="1" smtClean="0"/>
              <a:t>Caforio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International </a:t>
            </a:r>
            <a:r>
              <a:rPr lang="en-US" sz="2400" dirty="0" err="1" smtClean="0"/>
              <a:t>Telematic</a:t>
            </a:r>
            <a:r>
              <a:rPr lang="en-US" sz="2400" dirty="0" smtClean="0"/>
              <a:t> University UNINETTUNO</a:t>
            </a:r>
          </a:p>
          <a:p>
            <a:r>
              <a:rPr lang="en-US" sz="2000" dirty="0" smtClean="0"/>
              <a:t>EU Seminar – Sofia – 19/01/2018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93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Good</a:t>
            </a:r>
            <a:r>
              <a:rPr lang="it-IT" dirty="0" smtClean="0"/>
              <a:t> </a:t>
            </a:r>
            <a:r>
              <a:rPr lang="it-IT" dirty="0" err="1" smtClean="0"/>
              <a:t>Practices</a:t>
            </a:r>
            <a:r>
              <a:rPr lang="it-IT" dirty="0" smtClean="0"/>
              <a:t> - Analysis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4424"/>
              </p:ext>
            </p:extLst>
          </p:nvPr>
        </p:nvGraphicFramePr>
        <p:xfrm>
          <a:off x="750888" y="2477135"/>
          <a:ext cx="10799763" cy="33375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599921">
                  <a:extLst>
                    <a:ext uri="{9D8B030D-6E8A-4147-A177-3AD203B41FA5}">
                      <a16:colId xmlns:a16="http://schemas.microsoft.com/office/drawing/2014/main" val="8180614"/>
                    </a:ext>
                  </a:extLst>
                </a:gridCol>
                <a:gridCol w="3599921">
                  <a:extLst>
                    <a:ext uri="{9D8B030D-6E8A-4147-A177-3AD203B41FA5}">
                      <a16:colId xmlns:a16="http://schemas.microsoft.com/office/drawing/2014/main" val="3190730033"/>
                    </a:ext>
                  </a:extLst>
                </a:gridCol>
                <a:gridCol w="3599921">
                  <a:extLst>
                    <a:ext uri="{9D8B030D-6E8A-4147-A177-3AD203B41FA5}">
                      <a16:colId xmlns:a16="http://schemas.microsoft.com/office/drawing/2014/main" val="2055929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Country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Guidelines</a:t>
                      </a:r>
                      <a:r>
                        <a:rPr lang="it-IT" baseline="0" dirty="0" smtClean="0"/>
                        <a:t> #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Success Cases #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293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Bulgaria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972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Greece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041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Italy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236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Spain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551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Sweden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713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Switzerland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399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UK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082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Total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7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/>
                        <a:t>14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335013"/>
                  </a:ext>
                </a:extLst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868680" y="1874520"/>
            <a:ext cx="10504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>
                <a:solidFill>
                  <a:srgbClr val="AB5A0D"/>
                </a:solidFill>
              </a:rPr>
              <a:t>Map</a:t>
            </a:r>
            <a:r>
              <a:rPr lang="it-IT" sz="2800" dirty="0">
                <a:solidFill>
                  <a:srgbClr val="AB5A0D"/>
                </a:solidFill>
              </a:rPr>
              <a:t> of </a:t>
            </a:r>
            <a:r>
              <a:rPr lang="it-IT" sz="2800" dirty="0" err="1">
                <a:solidFill>
                  <a:srgbClr val="AB5A0D"/>
                </a:solidFill>
              </a:rPr>
              <a:t>performed</a:t>
            </a:r>
            <a:r>
              <a:rPr lang="it-IT" sz="2800" dirty="0">
                <a:solidFill>
                  <a:srgbClr val="AB5A0D"/>
                </a:solidFill>
              </a:rPr>
              <a:t> </a:t>
            </a:r>
            <a:r>
              <a:rPr lang="it-IT" sz="2800" dirty="0" err="1">
                <a:solidFill>
                  <a:srgbClr val="AB5A0D"/>
                </a:solidFill>
              </a:rPr>
              <a:t>analysis</a:t>
            </a:r>
            <a:endParaRPr lang="it-IT" sz="2800" dirty="0">
              <a:solidFill>
                <a:srgbClr val="AB5A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530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findings</a:t>
            </a:r>
            <a:r>
              <a:rPr lang="it-IT" dirty="0" smtClean="0"/>
              <a:t> – Success </a:t>
            </a:r>
            <a:r>
              <a:rPr lang="it-IT" dirty="0" err="1" smtClean="0"/>
              <a:t>factors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4000" dirty="0" smtClean="0"/>
              <a:t>3 </a:t>
            </a:r>
            <a:r>
              <a:rPr lang="it-IT" sz="4000" dirty="0" err="1" smtClean="0"/>
              <a:t>Main</a:t>
            </a:r>
            <a:r>
              <a:rPr lang="it-IT" sz="4000" dirty="0" smtClean="0"/>
              <a:t> </a:t>
            </a:r>
            <a:r>
              <a:rPr lang="it-IT" sz="4000" dirty="0" err="1" smtClean="0"/>
              <a:t>Dimension</a:t>
            </a:r>
            <a:endParaRPr lang="it-IT" sz="4000" dirty="0" smtClean="0"/>
          </a:p>
          <a:p>
            <a:pPr marL="0" indent="0">
              <a:buNone/>
            </a:pPr>
            <a:endParaRPr lang="it-IT" sz="4000" dirty="0" smtClean="0"/>
          </a:p>
          <a:p>
            <a:pPr>
              <a:buFontTx/>
              <a:buChar char="-"/>
            </a:pPr>
            <a:r>
              <a:rPr lang="it-IT" sz="4000" dirty="0" err="1" smtClean="0"/>
              <a:t>Institutional</a:t>
            </a:r>
            <a:r>
              <a:rPr lang="it-IT" sz="4000" dirty="0" smtClean="0"/>
              <a:t> </a:t>
            </a:r>
            <a:r>
              <a:rPr lang="it-IT" sz="4000" dirty="0" err="1" smtClean="0"/>
              <a:t>awareness</a:t>
            </a:r>
            <a:endParaRPr lang="it-IT" sz="4000" dirty="0" smtClean="0"/>
          </a:p>
          <a:p>
            <a:pPr>
              <a:buFontTx/>
              <a:buChar char="-"/>
            </a:pPr>
            <a:r>
              <a:rPr lang="it-IT" sz="4000" dirty="0" smtClean="0"/>
              <a:t>Teachers’ </a:t>
            </a:r>
            <a:r>
              <a:rPr lang="it-IT" sz="4000" dirty="0" err="1" smtClean="0"/>
              <a:t>knowledge</a:t>
            </a:r>
            <a:endParaRPr lang="it-IT" sz="4000" dirty="0" smtClean="0"/>
          </a:p>
          <a:p>
            <a:pPr>
              <a:buFontTx/>
              <a:buChar char="-"/>
            </a:pPr>
            <a:r>
              <a:rPr lang="it-IT" sz="4000" dirty="0" err="1" smtClean="0"/>
              <a:t>Classroom</a:t>
            </a:r>
            <a:r>
              <a:rPr lang="it-IT" sz="4000" dirty="0" smtClean="0"/>
              <a:t> management</a:t>
            </a:r>
          </a:p>
          <a:p>
            <a:pPr>
              <a:buFontTx/>
              <a:buChar char="-"/>
            </a:pPr>
            <a:endParaRPr lang="it-IT" sz="4000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155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findings</a:t>
            </a:r>
            <a:r>
              <a:rPr lang="it-IT" dirty="0" smtClean="0"/>
              <a:t> – Success </a:t>
            </a:r>
            <a:r>
              <a:rPr lang="it-IT" dirty="0" err="1" smtClean="0"/>
              <a:t>factors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Institutional awareness </a:t>
            </a:r>
            <a:endParaRPr lang="en-US" dirty="0" smtClean="0"/>
          </a:p>
          <a:p>
            <a:r>
              <a:rPr lang="en-US" dirty="0" smtClean="0"/>
              <a:t>Collaboration with Universities/Research centers for scanning/diagnosis</a:t>
            </a:r>
          </a:p>
          <a:p>
            <a:r>
              <a:rPr lang="en-US" dirty="0" smtClean="0"/>
              <a:t>Special education teachers in faculty</a:t>
            </a:r>
          </a:p>
          <a:p>
            <a:r>
              <a:rPr lang="en-US" dirty="0" smtClean="0"/>
              <a:t>ADHD Students’ support/advice services provision</a:t>
            </a:r>
          </a:p>
          <a:p>
            <a:r>
              <a:rPr lang="en-US" dirty="0" smtClean="0"/>
              <a:t>Training Programs addressed specifically to ADHD students</a:t>
            </a:r>
          </a:p>
          <a:p>
            <a:r>
              <a:rPr lang="en-US" dirty="0" smtClean="0"/>
              <a:t>Extra-school activities promotion for interpersonal/social skills</a:t>
            </a:r>
          </a:p>
          <a:p>
            <a:r>
              <a:rPr lang="en-US" dirty="0" smtClean="0"/>
              <a:t>Individual study plans</a:t>
            </a:r>
          </a:p>
          <a:p>
            <a:r>
              <a:rPr lang="en-US" dirty="0" smtClean="0"/>
              <a:t>Families involvement in designing support strategies</a:t>
            </a:r>
          </a:p>
          <a:p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1834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findings</a:t>
            </a:r>
            <a:r>
              <a:rPr lang="it-IT" dirty="0" smtClean="0"/>
              <a:t> – Success </a:t>
            </a:r>
            <a:r>
              <a:rPr lang="it-IT" dirty="0" err="1" smtClean="0"/>
              <a:t>factors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Teachers’ knowledge</a:t>
            </a:r>
            <a:endParaRPr lang="en-US" dirty="0" smtClean="0"/>
          </a:p>
          <a:p>
            <a:r>
              <a:rPr lang="en-US" dirty="0"/>
              <a:t>Extra-textual devices for the study (title, paragraphs, images, ...) </a:t>
            </a:r>
          </a:p>
          <a:p>
            <a:r>
              <a:rPr lang="en-US" dirty="0"/>
              <a:t>Associative approach: solicits links between new information and information already acquired each time a new topic starts</a:t>
            </a:r>
          </a:p>
          <a:p>
            <a:r>
              <a:rPr lang="en-US" dirty="0"/>
              <a:t>Learning tasks </a:t>
            </a:r>
            <a:r>
              <a:rPr lang="en-US" dirty="0" err="1"/>
              <a:t>splitted</a:t>
            </a:r>
            <a:r>
              <a:rPr lang="en-US" dirty="0"/>
              <a:t> in </a:t>
            </a:r>
            <a:r>
              <a:rPr lang="en-US" dirty="0" smtClean="0"/>
              <a:t>sub-tasks</a:t>
            </a:r>
          </a:p>
          <a:p>
            <a:r>
              <a:rPr lang="en-US" dirty="0" smtClean="0"/>
              <a:t>Interactive didactic approaches: dialogical lecture, cooperative learning, lab activities</a:t>
            </a:r>
          </a:p>
          <a:p>
            <a:r>
              <a:rPr lang="en-US" dirty="0" smtClean="0"/>
              <a:t>Immediate feedbacks for assignments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19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findings</a:t>
            </a:r>
            <a:r>
              <a:rPr lang="it-IT" dirty="0" smtClean="0"/>
              <a:t> – Success </a:t>
            </a:r>
            <a:r>
              <a:rPr lang="it-IT" dirty="0" err="1" smtClean="0"/>
              <a:t>factors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Classroom Management</a:t>
            </a:r>
            <a:endParaRPr lang="en-US" dirty="0" smtClean="0"/>
          </a:p>
          <a:p>
            <a:r>
              <a:rPr lang="it-IT" dirty="0" smtClean="0"/>
              <a:t>Clear </a:t>
            </a:r>
            <a:r>
              <a:rPr lang="it-IT" dirty="0" err="1" smtClean="0"/>
              <a:t>presentation</a:t>
            </a:r>
            <a:r>
              <a:rPr lang="it-IT" dirty="0" smtClean="0"/>
              <a:t> of </a:t>
            </a:r>
            <a:r>
              <a:rPr lang="it-IT" dirty="0" err="1" smtClean="0"/>
              <a:t>objectives</a:t>
            </a:r>
            <a:r>
              <a:rPr lang="it-IT" dirty="0" smtClean="0"/>
              <a:t> and </a:t>
            </a:r>
            <a:r>
              <a:rPr lang="it-IT" dirty="0" err="1" smtClean="0"/>
              <a:t>activities</a:t>
            </a:r>
            <a:r>
              <a:rPr lang="it-IT" dirty="0" smtClean="0"/>
              <a:t>,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using</a:t>
            </a:r>
            <a:r>
              <a:rPr lang="it-IT" dirty="0" smtClean="0"/>
              <a:t> </a:t>
            </a:r>
            <a:r>
              <a:rPr lang="it-IT" dirty="0" err="1" smtClean="0"/>
              <a:t>graphics</a:t>
            </a:r>
            <a:r>
              <a:rPr lang="it-IT" dirty="0" smtClean="0"/>
              <a:t> (</a:t>
            </a:r>
            <a:r>
              <a:rPr lang="it-IT" dirty="0" err="1" smtClean="0"/>
              <a:t>different</a:t>
            </a:r>
            <a:r>
              <a:rPr lang="it-IT" dirty="0" smtClean="0"/>
              <a:t> colors for </a:t>
            </a:r>
            <a:r>
              <a:rPr lang="it-IT" dirty="0" err="1" smtClean="0"/>
              <a:t>differenct</a:t>
            </a:r>
            <a:r>
              <a:rPr lang="it-IT" dirty="0" smtClean="0"/>
              <a:t> </a:t>
            </a:r>
            <a:r>
              <a:rPr lang="it-IT" dirty="0" err="1" smtClean="0"/>
              <a:t>activities</a:t>
            </a:r>
            <a:r>
              <a:rPr lang="it-IT" dirty="0" smtClean="0"/>
              <a:t> in the </a:t>
            </a:r>
            <a:r>
              <a:rPr lang="it-IT" dirty="0" err="1" smtClean="0"/>
              <a:t>day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Frequent</a:t>
            </a:r>
            <a:r>
              <a:rPr lang="it-IT" dirty="0" smtClean="0"/>
              <a:t> breaks and </a:t>
            </a:r>
            <a:r>
              <a:rPr lang="it-IT" dirty="0" err="1" smtClean="0"/>
              <a:t>recreational</a:t>
            </a:r>
            <a:r>
              <a:rPr lang="it-IT" dirty="0" smtClean="0"/>
              <a:t> </a:t>
            </a:r>
            <a:r>
              <a:rPr lang="it-IT" dirty="0" err="1" smtClean="0"/>
              <a:t>activities</a:t>
            </a:r>
            <a:endParaRPr lang="it-IT" dirty="0" smtClean="0"/>
          </a:p>
          <a:p>
            <a:r>
              <a:rPr lang="it-IT" dirty="0" smtClean="0"/>
              <a:t>Students’ </a:t>
            </a:r>
            <a:r>
              <a:rPr lang="it-IT" dirty="0" smtClean="0"/>
              <a:t>desks </a:t>
            </a:r>
            <a:r>
              <a:rPr lang="it-IT" dirty="0" err="1" smtClean="0"/>
              <a:t>organization</a:t>
            </a:r>
            <a:r>
              <a:rPr lang="it-IT" dirty="0" smtClean="0"/>
              <a:t> in </a:t>
            </a:r>
            <a:r>
              <a:rPr lang="it-IT" dirty="0" err="1" smtClean="0"/>
              <a:t>class</a:t>
            </a:r>
            <a:r>
              <a:rPr lang="it-IT" dirty="0" smtClean="0"/>
              <a:t> («U» </a:t>
            </a:r>
            <a:r>
              <a:rPr lang="it-IT" dirty="0" err="1" smtClean="0"/>
              <a:t>shaped</a:t>
            </a:r>
            <a:r>
              <a:rPr lang="it-IT" dirty="0" smtClean="0"/>
              <a:t>)</a:t>
            </a:r>
          </a:p>
          <a:p>
            <a:r>
              <a:rPr lang="it-IT" dirty="0" smtClean="0"/>
              <a:t>Students </a:t>
            </a:r>
            <a:r>
              <a:rPr lang="it-IT" dirty="0" err="1" smtClean="0"/>
              <a:t>identified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«</a:t>
            </a:r>
            <a:r>
              <a:rPr lang="it-IT" dirty="0" err="1" smtClean="0"/>
              <a:t>peer</a:t>
            </a:r>
            <a:r>
              <a:rPr lang="it-IT" dirty="0" smtClean="0"/>
              <a:t> trainers»</a:t>
            </a:r>
          </a:p>
          <a:p>
            <a:r>
              <a:rPr lang="it-IT" dirty="0" err="1" smtClean="0"/>
              <a:t>Gamified</a:t>
            </a:r>
            <a:r>
              <a:rPr lang="it-IT" dirty="0" smtClean="0"/>
              <a:t> </a:t>
            </a:r>
            <a:r>
              <a:rPr lang="it-IT" dirty="0" err="1" smtClean="0"/>
              <a:t>problem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 smtClean="0"/>
              <a:t> </a:t>
            </a:r>
            <a:r>
              <a:rPr lang="it-IT" dirty="0" err="1" smtClean="0"/>
              <a:t>learning</a:t>
            </a:r>
            <a:r>
              <a:rPr lang="it-IT" dirty="0" smtClean="0"/>
              <a:t> (</a:t>
            </a:r>
            <a:r>
              <a:rPr lang="it-IT" dirty="0" err="1" smtClean="0"/>
              <a:t>students</a:t>
            </a:r>
            <a:r>
              <a:rPr lang="it-IT" dirty="0" smtClean="0"/>
              <a:t> </a:t>
            </a:r>
            <a:r>
              <a:rPr lang="it-IT" dirty="0" err="1" smtClean="0"/>
              <a:t>grouped</a:t>
            </a:r>
            <a:r>
              <a:rPr lang="it-IT" dirty="0" smtClean="0"/>
              <a:t> in teams, </a:t>
            </a:r>
            <a:r>
              <a:rPr lang="it-IT" dirty="0" err="1" smtClean="0"/>
              <a:t>teacher</a:t>
            </a:r>
            <a:r>
              <a:rPr lang="it-IT" dirty="0" smtClean="0"/>
              <a:t>/tutors </a:t>
            </a:r>
            <a:r>
              <a:rPr lang="it-IT" dirty="0" err="1" smtClean="0"/>
              <a:t>providing</a:t>
            </a:r>
            <a:r>
              <a:rPr lang="it-IT" dirty="0" smtClean="0"/>
              <a:t> </a:t>
            </a:r>
            <a:r>
              <a:rPr lang="it-IT" dirty="0" err="1" smtClean="0"/>
              <a:t>points</a:t>
            </a:r>
            <a:r>
              <a:rPr lang="it-IT" dirty="0" smtClean="0"/>
              <a:t>, </a:t>
            </a:r>
            <a:r>
              <a:rPr lang="it-IT" dirty="0" err="1" smtClean="0"/>
              <a:t>feedbacks</a:t>
            </a:r>
            <a:r>
              <a:rPr lang="it-IT" dirty="0" smtClean="0"/>
              <a:t>, </a:t>
            </a:r>
            <a:r>
              <a:rPr lang="it-IT" dirty="0" err="1" smtClean="0"/>
              <a:t>rankings</a:t>
            </a:r>
            <a:r>
              <a:rPr lang="it-IT" dirty="0" smtClean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161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findings</a:t>
            </a:r>
            <a:r>
              <a:rPr lang="it-IT" dirty="0" smtClean="0"/>
              <a:t> – </a:t>
            </a:r>
            <a:r>
              <a:rPr lang="it-IT" dirty="0" err="1" smtClean="0"/>
              <a:t>Discovered</a:t>
            </a:r>
            <a:r>
              <a:rPr lang="it-IT" dirty="0" smtClean="0"/>
              <a:t> Gaps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3600" dirty="0" smtClean="0"/>
              <a:t>1. </a:t>
            </a:r>
            <a:r>
              <a:rPr lang="en-US" sz="3600" dirty="0"/>
              <a:t>European countries and their educational authorities are scarcely active in recognizing the students with ADHD officially as a growing population of SEN students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73787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findings</a:t>
            </a:r>
            <a:r>
              <a:rPr lang="it-IT" dirty="0" smtClean="0"/>
              <a:t> – </a:t>
            </a:r>
            <a:r>
              <a:rPr lang="it-IT" dirty="0" err="1" smtClean="0"/>
              <a:t>Discovered</a:t>
            </a:r>
            <a:r>
              <a:rPr lang="it-IT" dirty="0" smtClean="0"/>
              <a:t> Gaps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3600" dirty="0" smtClean="0"/>
              <a:t>2. </a:t>
            </a:r>
            <a:r>
              <a:rPr lang="en-US" sz="3600" dirty="0"/>
              <a:t>European countries and their educational authorities rarely involve in coordinated actions in the area of offering appropriate and accessible vocational </a:t>
            </a:r>
            <a:r>
              <a:rPr lang="en-US" sz="3600" dirty="0" smtClean="0"/>
              <a:t>training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63011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findings</a:t>
            </a:r>
            <a:r>
              <a:rPr lang="it-IT" dirty="0" smtClean="0"/>
              <a:t> – </a:t>
            </a:r>
            <a:r>
              <a:rPr lang="it-IT" dirty="0" err="1" smtClean="0"/>
              <a:t>Discovered</a:t>
            </a:r>
            <a:r>
              <a:rPr lang="it-IT" dirty="0" smtClean="0"/>
              <a:t> Gaps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3600" dirty="0" smtClean="0"/>
              <a:t>3. </a:t>
            </a:r>
            <a:r>
              <a:rPr lang="en-US" sz="3600" dirty="0"/>
              <a:t>Lack of </a:t>
            </a:r>
            <a:r>
              <a:rPr lang="en-US" sz="3600" dirty="0" smtClean="0"/>
              <a:t>guidelines </a:t>
            </a:r>
            <a:r>
              <a:rPr lang="en-US" sz="3600" dirty="0"/>
              <a:t>for teachers on how to work with these </a:t>
            </a:r>
            <a:r>
              <a:rPr lang="en-US" sz="3600" dirty="0" smtClean="0"/>
              <a:t>learners </a:t>
            </a:r>
            <a:r>
              <a:rPr lang="en-US" sz="3600" dirty="0"/>
              <a:t>in age of adolescence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30289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findings</a:t>
            </a:r>
            <a:r>
              <a:rPr lang="it-IT" dirty="0" smtClean="0"/>
              <a:t> – </a:t>
            </a:r>
            <a:r>
              <a:rPr lang="it-IT" dirty="0" err="1" smtClean="0"/>
              <a:t>Discovered</a:t>
            </a:r>
            <a:r>
              <a:rPr lang="it-IT" dirty="0" smtClean="0"/>
              <a:t> Gaps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3600" dirty="0" smtClean="0"/>
              <a:t>4. </a:t>
            </a:r>
            <a:r>
              <a:rPr lang="en-US" sz="3600" dirty="0"/>
              <a:t>European countries and their educational authorities rarely focus to work on longitudinal assessment programs aimed at the early identification of ADHD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43049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findings</a:t>
            </a:r>
            <a:r>
              <a:rPr lang="it-IT" dirty="0" smtClean="0"/>
              <a:t> – </a:t>
            </a:r>
            <a:r>
              <a:rPr lang="it-IT" dirty="0" err="1" smtClean="0"/>
              <a:t>Discovered</a:t>
            </a:r>
            <a:r>
              <a:rPr lang="it-IT" dirty="0" smtClean="0"/>
              <a:t> Gaps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3600" dirty="0" smtClean="0"/>
              <a:t>5. No policy </a:t>
            </a:r>
            <a:r>
              <a:rPr lang="it-IT" sz="3600" dirty="0" err="1" smtClean="0"/>
              <a:t>priority</a:t>
            </a:r>
            <a:r>
              <a:rPr lang="it-IT" sz="3600" dirty="0" smtClean="0"/>
              <a:t> </a:t>
            </a:r>
            <a:r>
              <a:rPr lang="it-IT" sz="3600" dirty="0" err="1" smtClean="0"/>
              <a:t>about</a:t>
            </a:r>
            <a:r>
              <a:rPr lang="it-IT" sz="3600" dirty="0" smtClean="0"/>
              <a:t> </a:t>
            </a:r>
            <a:r>
              <a:rPr lang="en-US" sz="3600" dirty="0" smtClean="0"/>
              <a:t>exchange </a:t>
            </a:r>
            <a:r>
              <a:rPr lang="en-US" sz="3600" dirty="0"/>
              <a:t>programs with </a:t>
            </a:r>
            <a:r>
              <a:rPr lang="en-US" sz="3600" dirty="0" smtClean="0"/>
              <a:t>ADHD learners </a:t>
            </a:r>
            <a:r>
              <a:rPr lang="en-US" sz="3600" dirty="0"/>
              <a:t>visiting their fellow students in other countries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38712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objective</a:t>
            </a:r>
            <a:r>
              <a:rPr lang="it-IT" dirty="0"/>
              <a:t>: </a:t>
            </a:r>
            <a:r>
              <a:rPr lang="it-IT" dirty="0" err="1"/>
              <a:t>find</a:t>
            </a:r>
            <a:r>
              <a:rPr lang="it-IT" dirty="0"/>
              <a:t> a </a:t>
            </a:r>
            <a:r>
              <a:rPr lang="it-IT" dirty="0" err="1"/>
              <a:t>relevant</a:t>
            </a:r>
            <a:r>
              <a:rPr lang="it-IT" dirty="0"/>
              <a:t> </a:t>
            </a:r>
            <a:r>
              <a:rPr lang="it-IT" dirty="0" err="1"/>
              <a:t>number</a:t>
            </a:r>
            <a:r>
              <a:rPr lang="it-IT" dirty="0"/>
              <a:t> of EU </a:t>
            </a:r>
            <a:r>
              <a:rPr lang="it-IT" dirty="0" err="1"/>
              <a:t>Good</a:t>
            </a:r>
            <a:r>
              <a:rPr lang="it-IT" dirty="0"/>
              <a:t> </a:t>
            </a:r>
            <a:r>
              <a:rPr lang="it-IT" dirty="0" err="1"/>
              <a:t>practices</a:t>
            </a:r>
            <a:r>
              <a:rPr lang="it-IT" dirty="0"/>
              <a:t> of VET training design/</a:t>
            </a:r>
            <a:r>
              <a:rPr lang="it-IT" dirty="0" err="1"/>
              <a:t>provision</a:t>
            </a:r>
            <a:r>
              <a:rPr lang="it-IT" dirty="0"/>
              <a:t> for ADHD </a:t>
            </a:r>
            <a:r>
              <a:rPr lang="it-IT" dirty="0" err="1"/>
              <a:t>students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err="1"/>
              <a:t>Specific</a:t>
            </a:r>
            <a:r>
              <a:rPr lang="it-IT" dirty="0"/>
              <a:t> </a:t>
            </a:r>
            <a:r>
              <a:rPr lang="it-IT" dirty="0" err="1"/>
              <a:t>objectives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Gather</a:t>
            </a:r>
            <a:r>
              <a:rPr lang="it-IT" dirty="0"/>
              <a:t> information </a:t>
            </a:r>
            <a:r>
              <a:rPr lang="it-IT" dirty="0" err="1"/>
              <a:t>about</a:t>
            </a:r>
            <a:r>
              <a:rPr lang="it-IT" dirty="0"/>
              <a:t> state of the art </a:t>
            </a:r>
            <a:r>
              <a:rPr lang="it-IT" dirty="0" err="1"/>
              <a:t>policies</a:t>
            </a:r>
            <a:r>
              <a:rPr lang="it-IT" dirty="0"/>
              <a:t> and </a:t>
            </a:r>
            <a:r>
              <a:rPr lang="it-IT" dirty="0" err="1"/>
              <a:t>approaches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EU Level</a:t>
            </a:r>
          </a:p>
          <a:p>
            <a:pPr lvl="1"/>
            <a:r>
              <a:rPr lang="it-IT" dirty="0" err="1"/>
              <a:t>Find</a:t>
            </a:r>
            <a:r>
              <a:rPr lang="it-IT" dirty="0"/>
              <a:t> a way to match EQAVET </a:t>
            </a:r>
            <a:r>
              <a:rPr lang="it-IT" dirty="0" err="1"/>
              <a:t>criteria</a:t>
            </a:r>
            <a:r>
              <a:rPr lang="it-IT" dirty="0"/>
              <a:t> for QA in </a:t>
            </a:r>
            <a:r>
              <a:rPr lang="it-IT" dirty="0" err="1"/>
              <a:t>vocational</a:t>
            </a:r>
            <a:r>
              <a:rPr lang="it-IT" dirty="0"/>
              <a:t> training with ADHD best </a:t>
            </a:r>
            <a:r>
              <a:rPr lang="it-IT" dirty="0" err="1"/>
              <a:t>practices</a:t>
            </a:r>
            <a:endParaRPr lang="it-IT" dirty="0"/>
          </a:p>
          <a:p>
            <a:pPr lvl="1"/>
            <a:r>
              <a:rPr lang="it-IT" dirty="0"/>
              <a:t>Share a common </a:t>
            </a:r>
            <a:r>
              <a:rPr lang="it-IT" dirty="0" err="1"/>
              <a:t>understanding</a:t>
            </a:r>
            <a:r>
              <a:rPr lang="it-IT" dirty="0"/>
              <a:t> in the </a:t>
            </a:r>
            <a:r>
              <a:rPr lang="it-IT" dirty="0" err="1"/>
              <a:t>project</a:t>
            </a:r>
            <a:r>
              <a:rPr lang="it-IT" dirty="0"/>
              <a:t> </a:t>
            </a:r>
            <a:r>
              <a:rPr lang="it-IT" dirty="0" err="1"/>
              <a:t>consortium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/>
              <a:t>regulations</a:t>
            </a:r>
            <a:r>
              <a:rPr lang="it-IT" dirty="0"/>
              <a:t>, EU </a:t>
            </a:r>
            <a:r>
              <a:rPr lang="it-IT" dirty="0" err="1"/>
              <a:t>context</a:t>
            </a:r>
            <a:r>
              <a:rPr lang="it-IT" dirty="0"/>
              <a:t>, </a:t>
            </a:r>
            <a:r>
              <a:rPr lang="it-IT" dirty="0" err="1"/>
              <a:t>good</a:t>
            </a:r>
            <a:r>
              <a:rPr lang="it-IT" dirty="0"/>
              <a:t> </a:t>
            </a:r>
            <a:r>
              <a:rPr lang="it-IT" dirty="0" err="1"/>
              <a:t>practices</a:t>
            </a:r>
            <a:endParaRPr lang="it-IT" dirty="0"/>
          </a:p>
          <a:p>
            <a:pPr lvl="1"/>
            <a:r>
              <a:rPr lang="it-IT" dirty="0"/>
              <a:t>Create a </a:t>
            </a:r>
            <a:r>
              <a:rPr lang="it-IT" dirty="0" err="1"/>
              <a:t>useful</a:t>
            </a:r>
            <a:r>
              <a:rPr lang="it-IT" dirty="0"/>
              <a:t> </a:t>
            </a:r>
            <a:r>
              <a:rPr lang="it-IT" dirty="0" err="1"/>
              <a:t>tool</a:t>
            </a:r>
            <a:r>
              <a:rPr lang="it-IT" dirty="0"/>
              <a:t> for </a:t>
            </a:r>
            <a:r>
              <a:rPr lang="it-IT" dirty="0" err="1"/>
              <a:t>stakeholders</a:t>
            </a:r>
            <a:r>
              <a:rPr lang="it-IT" dirty="0"/>
              <a:t>, and </a:t>
            </a:r>
            <a:r>
              <a:rPr lang="it-IT" dirty="0" err="1"/>
              <a:t>build</a:t>
            </a:r>
            <a:r>
              <a:rPr lang="it-IT" dirty="0"/>
              <a:t> a base for </a:t>
            </a:r>
            <a:r>
              <a:rPr lang="it-IT" dirty="0" err="1"/>
              <a:t>next</a:t>
            </a:r>
            <a:r>
              <a:rPr lang="it-IT" dirty="0"/>
              <a:t> </a:t>
            </a:r>
            <a:r>
              <a:rPr lang="it-IT" dirty="0" err="1"/>
              <a:t>step</a:t>
            </a:r>
            <a:r>
              <a:rPr lang="it-IT" dirty="0"/>
              <a:t> in Q4ADHD </a:t>
            </a:r>
            <a:r>
              <a:rPr lang="it-IT" dirty="0" err="1"/>
              <a:t>project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545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findings</a:t>
            </a:r>
            <a:r>
              <a:rPr lang="it-IT" dirty="0" smtClean="0"/>
              <a:t> – </a:t>
            </a:r>
            <a:r>
              <a:rPr lang="it-IT" dirty="0" err="1" smtClean="0"/>
              <a:t>Discovered</a:t>
            </a:r>
            <a:r>
              <a:rPr lang="it-IT" dirty="0" smtClean="0"/>
              <a:t> Gaps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3600" dirty="0" smtClean="0"/>
              <a:t>6. Family-</a:t>
            </a:r>
            <a:r>
              <a:rPr lang="it-IT" sz="3600" dirty="0" err="1" smtClean="0"/>
              <a:t>centred</a:t>
            </a:r>
            <a:r>
              <a:rPr lang="it-IT" sz="3600" dirty="0" smtClean="0"/>
              <a:t> </a:t>
            </a:r>
            <a:r>
              <a:rPr lang="it-IT" sz="3600" dirty="0" err="1"/>
              <a:t>assessment</a:t>
            </a:r>
            <a:r>
              <a:rPr lang="it-IT" sz="3600" dirty="0"/>
              <a:t>/</a:t>
            </a:r>
            <a:r>
              <a:rPr lang="it-IT" sz="3600" dirty="0" err="1"/>
              <a:t>intervention</a:t>
            </a:r>
            <a:r>
              <a:rPr lang="it-IT" sz="3600" dirty="0"/>
              <a:t> </a:t>
            </a:r>
            <a:r>
              <a:rPr lang="it-IT" sz="3600" dirty="0" err="1" smtClean="0"/>
              <a:t>protocols</a:t>
            </a:r>
            <a:r>
              <a:rPr lang="it-IT" sz="3600" dirty="0" smtClean="0"/>
              <a:t> </a:t>
            </a:r>
            <a:r>
              <a:rPr lang="en-US" sz="3600" dirty="0"/>
              <a:t>is not a cross-country shared practice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63964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Conclusion</a:t>
            </a:r>
            <a:r>
              <a:rPr lang="it-IT" dirty="0" smtClean="0"/>
              <a:t> / </a:t>
            </a:r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4000" dirty="0" err="1" smtClean="0"/>
              <a:t>Available</a:t>
            </a:r>
            <a:r>
              <a:rPr lang="it-IT" sz="4000" dirty="0" smtClean="0"/>
              <a:t> on: http://tools4adhd.eu</a:t>
            </a:r>
          </a:p>
          <a:p>
            <a:endParaRPr lang="it-IT" sz="4000" dirty="0"/>
          </a:p>
          <a:p>
            <a:r>
              <a:rPr lang="it-IT" sz="4000" dirty="0" smtClean="0"/>
              <a:t>2° and 3° </a:t>
            </a:r>
            <a:r>
              <a:rPr lang="it-IT" sz="4000" dirty="0" err="1" smtClean="0"/>
              <a:t>Intellectual</a:t>
            </a:r>
            <a:r>
              <a:rPr lang="it-IT" sz="4000" dirty="0" smtClean="0"/>
              <a:t> Output of the </a:t>
            </a:r>
            <a:r>
              <a:rPr lang="it-IT" sz="4000" dirty="0" err="1" smtClean="0"/>
              <a:t>project</a:t>
            </a:r>
            <a:r>
              <a:rPr lang="it-IT" sz="4000" dirty="0" smtClean="0"/>
              <a:t>: </a:t>
            </a:r>
            <a:r>
              <a:rPr lang="it-IT" sz="4000" dirty="0" err="1" smtClean="0"/>
              <a:t>Indicators</a:t>
            </a:r>
            <a:r>
              <a:rPr lang="it-IT" sz="4000" dirty="0" smtClean="0"/>
              <a:t>, </a:t>
            </a:r>
            <a:r>
              <a:rPr lang="it-IT" sz="4000" dirty="0" err="1" smtClean="0"/>
              <a:t>Guidelines</a:t>
            </a:r>
            <a:r>
              <a:rPr lang="it-IT" sz="4000" dirty="0" smtClean="0"/>
              <a:t>, Toolkit and </a:t>
            </a:r>
            <a:r>
              <a:rPr lang="it-IT" sz="4000" dirty="0" err="1" smtClean="0"/>
              <a:t>Resources</a:t>
            </a:r>
            <a:endParaRPr lang="it-IT" sz="4000" dirty="0" smtClean="0"/>
          </a:p>
          <a:p>
            <a:endParaRPr lang="it-IT" sz="4000" dirty="0"/>
          </a:p>
          <a:p>
            <a:r>
              <a:rPr lang="it-IT" sz="4000" dirty="0" err="1" smtClean="0"/>
              <a:t>Recommendations</a:t>
            </a:r>
            <a:r>
              <a:rPr lang="it-IT" sz="4000" dirty="0" smtClean="0"/>
              <a:t>: </a:t>
            </a:r>
            <a:r>
              <a:rPr lang="it-IT" sz="4000" dirty="0" err="1" smtClean="0"/>
              <a:t>Missing</a:t>
            </a:r>
            <a:r>
              <a:rPr lang="it-IT" sz="4000" dirty="0" smtClean="0"/>
              <a:t> (due to budget </a:t>
            </a:r>
            <a:r>
              <a:rPr lang="it-IT" sz="4000" dirty="0" err="1" smtClean="0"/>
              <a:t>cut</a:t>
            </a:r>
            <a:r>
              <a:rPr lang="it-IT" sz="4000" dirty="0" smtClean="0"/>
              <a:t>…)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2331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(questions? Please!)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a.caforio@uninettuno.it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Alessandro </a:t>
            </a:r>
            <a:r>
              <a:rPr lang="en-US" sz="2400" dirty="0" err="1" smtClean="0"/>
              <a:t>Caforio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International </a:t>
            </a:r>
            <a:r>
              <a:rPr lang="en-US" sz="2400" dirty="0" err="1" smtClean="0"/>
              <a:t>Telematic</a:t>
            </a:r>
            <a:r>
              <a:rPr lang="en-US" sz="2400" dirty="0" smtClean="0"/>
              <a:t> University UNINETTUNO</a:t>
            </a:r>
          </a:p>
          <a:p>
            <a:r>
              <a:rPr lang="en-US" sz="2000" dirty="0" smtClean="0"/>
              <a:t>EU Seminar – Sofia – 19/01/2018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47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Methodology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Goal </a:t>
            </a:r>
            <a:r>
              <a:rPr lang="it-IT" dirty="0" err="1"/>
              <a:t>definition</a:t>
            </a:r>
            <a:r>
              <a:rPr lang="it-IT" dirty="0"/>
              <a:t>: 21 </a:t>
            </a:r>
            <a:r>
              <a:rPr lang="it-IT" dirty="0" err="1"/>
              <a:t>good</a:t>
            </a:r>
            <a:r>
              <a:rPr lang="it-IT" dirty="0"/>
              <a:t> </a:t>
            </a:r>
            <a:r>
              <a:rPr lang="it-IT" dirty="0" err="1"/>
              <a:t>practices</a:t>
            </a:r>
            <a:r>
              <a:rPr lang="it-IT" dirty="0"/>
              <a:t> to be </a:t>
            </a:r>
            <a:r>
              <a:rPr lang="it-IT" dirty="0" err="1"/>
              <a:t>reported</a:t>
            </a:r>
            <a:endParaRPr lang="it-IT" dirty="0"/>
          </a:p>
          <a:p>
            <a:r>
              <a:rPr lang="it-IT" dirty="0"/>
              <a:t>Source </a:t>
            </a:r>
            <a:r>
              <a:rPr lang="it-IT" dirty="0" err="1"/>
              <a:t>selection</a:t>
            </a:r>
            <a:r>
              <a:rPr lang="it-IT" dirty="0"/>
              <a:t>: </a:t>
            </a:r>
            <a:r>
              <a:rPr lang="en-GB" dirty="0"/>
              <a:t>Legal frameworks, official guidelines, lists of national associations and literature references </a:t>
            </a:r>
          </a:p>
          <a:p>
            <a:r>
              <a:rPr lang="en-GB" dirty="0"/>
              <a:t>Information sources: direct contacts with national stakeholders; the Internet, on-line databases, government statistics, national reports, published documents, research projects articles and books;</a:t>
            </a:r>
          </a:p>
          <a:p>
            <a:r>
              <a:rPr lang="en-GB" dirty="0"/>
              <a:t> Approach:</a:t>
            </a:r>
          </a:p>
          <a:p>
            <a:pPr lvl="1"/>
            <a:r>
              <a:rPr lang="en-GB" dirty="0"/>
              <a:t>Research Templates Definition</a:t>
            </a:r>
          </a:p>
          <a:p>
            <a:pPr lvl="1"/>
            <a:r>
              <a:rPr lang="en-GB" dirty="0"/>
              <a:t>Interviews and dialogue with stakeholders</a:t>
            </a:r>
          </a:p>
          <a:p>
            <a:pPr lvl="1"/>
            <a:r>
              <a:rPr lang="en-GB" dirty="0"/>
              <a:t>Desk research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310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Structure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err="1"/>
              <a:t>Introductory</a:t>
            </a:r>
            <a:r>
              <a:rPr lang="it-IT" dirty="0"/>
              <a:t> </a:t>
            </a:r>
            <a:r>
              <a:rPr lang="it-IT" dirty="0" err="1"/>
              <a:t>sections</a:t>
            </a:r>
            <a:r>
              <a:rPr lang="it-IT" dirty="0"/>
              <a:t>: ADHD </a:t>
            </a:r>
            <a:r>
              <a:rPr lang="it-IT" dirty="0" err="1"/>
              <a:t>definition</a:t>
            </a:r>
            <a:r>
              <a:rPr lang="it-IT" dirty="0"/>
              <a:t>, global and EU </a:t>
            </a:r>
            <a:r>
              <a:rPr lang="it-IT" dirty="0" err="1"/>
              <a:t>inclusion</a:t>
            </a:r>
            <a:r>
              <a:rPr lang="it-IT" dirty="0"/>
              <a:t> </a:t>
            </a:r>
            <a:r>
              <a:rPr lang="it-IT" dirty="0" err="1"/>
              <a:t>policies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National </a:t>
            </a:r>
            <a:r>
              <a:rPr lang="it-IT" dirty="0" err="1"/>
              <a:t>frameworks</a:t>
            </a:r>
            <a:r>
              <a:rPr lang="it-IT" dirty="0"/>
              <a:t> </a:t>
            </a:r>
            <a:r>
              <a:rPr lang="it-IT" dirty="0" err="1"/>
              <a:t>analysis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 err="1"/>
              <a:t>Selection</a:t>
            </a:r>
            <a:r>
              <a:rPr lang="it-IT" dirty="0"/>
              <a:t> of </a:t>
            </a:r>
            <a:r>
              <a:rPr lang="it-IT" dirty="0" err="1"/>
              <a:t>Good</a:t>
            </a:r>
            <a:r>
              <a:rPr lang="it-IT" dirty="0"/>
              <a:t> </a:t>
            </a:r>
            <a:r>
              <a:rPr lang="it-IT" dirty="0" err="1"/>
              <a:t>Practices</a:t>
            </a:r>
            <a:r>
              <a:rPr lang="it-IT" dirty="0"/>
              <a:t>: </a:t>
            </a:r>
            <a:r>
              <a:rPr lang="it-IT" dirty="0" err="1"/>
              <a:t>guidelines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 err="1"/>
              <a:t>Selection</a:t>
            </a:r>
            <a:r>
              <a:rPr lang="it-IT" dirty="0"/>
              <a:t> of </a:t>
            </a:r>
            <a:r>
              <a:rPr lang="it-IT" dirty="0" err="1"/>
              <a:t>Good</a:t>
            </a:r>
            <a:r>
              <a:rPr lang="it-IT" dirty="0"/>
              <a:t> </a:t>
            </a:r>
            <a:r>
              <a:rPr lang="it-IT" dirty="0" err="1"/>
              <a:t>Practices</a:t>
            </a:r>
            <a:r>
              <a:rPr lang="it-IT" dirty="0"/>
              <a:t>: success </a:t>
            </a:r>
            <a:r>
              <a:rPr lang="it-IT" dirty="0" err="1"/>
              <a:t>cases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 err="1"/>
              <a:t>Conclusion</a:t>
            </a:r>
            <a:r>
              <a:rPr lang="it-IT" dirty="0"/>
              <a:t>: </a:t>
            </a:r>
            <a:r>
              <a:rPr lang="it-IT" dirty="0" err="1"/>
              <a:t>Discovered</a:t>
            </a:r>
            <a:r>
              <a:rPr lang="it-IT" dirty="0"/>
              <a:t> Gaps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/>
              <a:t>Annex</a:t>
            </a:r>
            <a:r>
              <a:rPr lang="it-IT" dirty="0"/>
              <a:t> 1: </a:t>
            </a:r>
            <a:r>
              <a:rPr lang="it-IT" dirty="0" err="1"/>
              <a:t>Research</a:t>
            </a:r>
            <a:r>
              <a:rPr lang="it-IT" dirty="0"/>
              <a:t> Templates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/>
              <a:t>Annex</a:t>
            </a:r>
            <a:r>
              <a:rPr lang="it-IT" dirty="0"/>
              <a:t> 2: Full report of </a:t>
            </a:r>
            <a:r>
              <a:rPr lang="it-IT" dirty="0" err="1"/>
              <a:t>Guidelines</a:t>
            </a:r>
            <a:r>
              <a:rPr lang="it-IT" dirty="0"/>
              <a:t> and Cases </a:t>
            </a:r>
            <a:r>
              <a:rPr lang="it-IT" dirty="0" err="1" smtClean="0"/>
              <a:t>analyzed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144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Global / EU </a:t>
            </a:r>
            <a:r>
              <a:rPr lang="it-IT" dirty="0" err="1" smtClean="0"/>
              <a:t>Policies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Salamanca Statement on Special Needs Education (1994): </a:t>
            </a:r>
            <a:r>
              <a:rPr lang="en-US" i="1" dirty="0"/>
              <a:t>Young people with special educational needs should be helped to make an effective transition from school to adult working life</a:t>
            </a:r>
          </a:p>
          <a:p>
            <a:r>
              <a:rPr lang="en-US" dirty="0"/>
              <a:t>UN Convention on the Rights of Persons with Disabilities (2006): </a:t>
            </a:r>
            <a:r>
              <a:rPr lang="en-US" i="1" dirty="0"/>
              <a:t>vocational training, adult education and lifelong learning without discrimination and on an equal basis with others</a:t>
            </a:r>
            <a:r>
              <a:rPr lang="en-US" dirty="0"/>
              <a:t> </a:t>
            </a:r>
          </a:p>
          <a:p>
            <a:r>
              <a:rPr lang="en-US" dirty="0"/>
              <a:t>European Disability Strategy 2010-2020 (2010): </a:t>
            </a:r>
            <a:r>
              <a:rPr lang="en-US" i="1" dirty="0"/>
              <a:t>to remove legal and </a:t>
            </a:r>
            <a:r>
              <a:rPr lang="en-US" i="1" dirty="0" err="1"/>
              <a:t>organisational</a:t>
            </a:r>
            <a:r>
              <a:rPr lang="en-US" i="1" dirty="0"/>
              <a:t> barriers for people with disabilities to general education and lifelong learning systems</a:t>
            </a:r>
          </a:p>
          <a:p>
            <a:r>
              <a:rPr lang="en-US" dirty="0"/>
              <a:t>Ensuring comprehensive treatment for children with attention disorders (Council of Europe, 2015)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996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Global / EU </a:t>
            </a:r>
            <a:r>
              <a:rPr lang="it-IT" dirty="0" err="1" smtClean="0"/>
              <a:t>Policies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1114" y="1825625"/>
            <a:ext cx="3889466" cy="4351338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to reduce barriers to skills development and technical and vocational education and </a:t>
            </a:r>
            <a:r>
              <a:rPr lang="en-US" i="1" dirty="0" smtClean="0"/>
              <a:t>training (SDG4)</a:t>
            </a:r>
          </a:p>
          <a:p>
            <a:r>
              <a:rPr lang="en-US" i="1" dirty="0"/>
              <a:t>empower and promote the social, economic and political inclusion of all, irrespective of age, sex, disability, race, ethnicity, origin, religion or economic or other status</a:t>
            </a:r>
            <a:br>
              <a:rPr lang="en-US" i="1" dirty="0"/>
            </a:br>
            <a:r>
              <a:rPr lang="en-US" i="1" dirty="0" smtClean="0"/>
              <a:t>(SDG10)</a:t>
            </a:r>
            <a:endParaRPr lang="it-IT" i="1" dirty="0"/>
          </a:p>
        </p:txBody>
      </p:sp>
      <p:pic>
        <p:nvPicPr>
          <p:cNvPr id="4" name="Picture 2" descr="Goal 4 Quality Education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813" y="3217078"/>
            <a:ext cx="2842092" cy="2842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Risultati immagini per sdg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926" y="3217078"/>
            <a:ext cx="2842091" cy="2842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Risultati immagini per sustainable development goal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873" y="1810067"/>
            <a:ext cx="6404541" cy="1127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0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findings</a:t>
            </a:r>
            <a:r>
              <a:rPr lang="it-IT" dirty="0" smtClean="0"/>
              <a:t> – National </a:t>
            </a:r>
            <a:r>
              <a:rPr lang="it-IT" dirty="0" err="1" smtClean="0"/>
              <a:t>context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5 </a:t>
            </a:r>
            <a:r>
              <a:rPr lang="it-IT" dirty="0" err="1" smtClean="0"/>
              <a:t>countries</a:t>
            </a:r>
            <a:r>
              <a:rPr lang="it-IT" dirty="0" smtClean="0"/>
              <a:t> </a:t>
            </a:r>
            <a:r>
              <a:rPr lang="it-IT" dirty="0" err="1" smtClean="0"/>
              <a:t>analyzed</a:t>
            </a:r>
            <a:r>
              <a:rPr lang="it-IT" dirty="0" smtClean="0"/>
              <a:t>: Bulgaria, </a:t>
            </a:r>
            <a:r>
              <a:rPr lang="it-IT" dirty="0" err="1" smtClean="0"/>
              <a:t>Greece</a:t>
            </a:r>
            <a:r>
              <a:rPr lang="it-IT" dirty="0" smtClean="0"/>
              <a:t>, </a:t>
            </a:r>
            <a:r>
              <a:rPr lang="it-IT" dirty="0" err="1" smtClean="0"/>
              <a:t>Italy</a:t>
            </a:r>
            <a:r>
              <a:rPr lang="it-IT" dirty="0" smtClean="0"/>
              <a:t>, </a:t>
            </a:r>
            <a:r>
              <a:rPr lang="it-IT" dirty="0" err="1" smtClean="0"/>
              <a:t>Spain</a:t>
            </a:r>
            <a:r>
              <a:rPr lang="it-IT" dirty="0" smtClean="0"/>
              <a:t>, </a:t>
            </a:r>
            <a:r>
              <a:rPr lang="it-IT" dirty="0" err="1" smtClean="0"/>
              <a:t>Sweden</a:t>
            </a:r>
            <a:endParaRPr lang="it-IT" dirty="0" smtClean="0"/>
          </a:p>
          <a:p>
            <a:r>
              <a:rPr lang="it-IT" dirty="0" smtClean="0"/>
              <a:t>At a National </a:t>
            </a:r>
            <a:r>
              <a:rPr lang="it-IT" dirty="0" err="1" smtClean="0"/>
              <a:t>legal</a:t>
            </a:r>
            <a:r>
              <a:rPr lang="it-IT" dirty="0" smtClean="0"/>
              <a:t> </a:t>
            </a:r>
            <a:r>
              <a:rPr lang="it-IT" dirty="0" err="1" smtClean="0"/>
              <a:t>framework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,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countries</a:t>
            </a:r>
            <a:r>
              <a:rPr lang="it-IT" dirty="0" smtClean="0"/>
              <a:t> </a:t>
            </a:r>
            <a:r>
              <a:rPr lang="it-IT" dirty="0" err="1" smtClean="0"/>
              <a:t>address</a:t>
            </a:r>
            <a:r>
              <a:rPr lang="it-IT" dirty="0" smtClean="0"/>
              <a:t> Special </a:t>
            </a:r>
            <a:r>
              <a:rPr lang="it-IT" dirty="0" err="1" smtClean="0"/>
              <a:t>education</a:t>
            </a:r>
            <a:r>
              <a:rPr lang="it-IT" dirty="0" smtClean="0"/>
              <a:t> </a:t>
            </a:r>
            <a:r>
              <a:rPr lang="it-IT" dirty="0" err="1" smtClean="0"/>
              <a:t>needs</a:t>
            </a:r>
            <a:r>
              <a:rPr lang="it-IT" dirty="0" smtClean="0"/>
              <a:t> </a:t>
            </a:r>
            <a:r>
              <a:rPr lang="it-IT" dirty="0" err="1" smtClean="0"/>
              <a:t>inclusion</a:t>
            </a:r>
            <a:endParaRPr lang="it-IT" dirty="0" smtClean="0"/>
          </a:p>
          <a:p>
            <a:r>
              <a:rPr lang="it-IT" dirty="0" smtClean="0"/>
              <a:t>ADHD </a:t>
            </a:r>
            <a:r>
              <a:rPr lang="it-IT" dirty="0" err="1" smtClean="0"/>
              <a:t>recognition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in line in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countries</a:t>
            </a:r>
            <a:r>
              <a:rPr lang="it-IT" dirty="0" smtClean="0"/>
              <a:t>: some of </a:t>
            </a:r>
            <a:r>
              <a:rPr lang="it-IT" dirty="0" err="1" smtClean="0"/>
              <a:t>them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recently</a:t>
            </a:r>
            <a:r>
              <a:rPr lang="it-IT" dirty="0" smtClean="0"/>
              <a:t> </a:t>
            </a:r>
            <a:r>
              <a:rPr lang="it-IT" dirty="0" err="1" smtClean="0"/>
              <a:t>started</a:t>
            </a:r>
            <a:r>
              <a:rPr lang="it-IT" dirty="0" smtClean="0"/>
              <a:t> to focus </a:t>
            </a:r>
            <a:r>
              <a:rPr lang="it-IT" dirty="0" err="1" smtClean="0"/>
              <a:t>specifically</a:t>
            </a:r>
            <a:r>
              <a:rPr lang="it-IT" dirty="0" smtClean="0"/>
              <a:t> on </a:t>
            </a:r>
            <a:r>
              <a:rPr lang="it-IT" dirty="0" err="1" smtClean="0"/>
              <a:t>it</a:t>
            </a:r>
            <a:endParaRPr lang="it-IT" dirty="0" smtClean="0"/>
          </a:p>
          <a:p>
            <a:r>
              <a:rPr lang="it-IT" dirty="0" smtClean="0"/>
              <a:t>National </a:t>
            </a:r>
            <a:r>
              <a:rPr lang="it-IT" dirty="0" err="1" smtClean="0"/>
              <a:t>approaches</a:t>
            </a:r>
            <a:r>
              <a:rPr lang="it-IT" dirty="0" smtClean="0"/>
              <a:t> </a:t>
            </a:r>
            <a:r>
              <a:rPr lang="it-IT" dirty="0" err="1" smtClean="0"/>
              <a:t>range</a:t>
            </a:r>
            <a:r>
              <a:rPr lang="it-IT" dirty="0" smtClean="0"/>
              <a:t> from general SEN to </a:t>
            </a:r>
            <a:r>
              <a:rPr lang="it-IT" dirty="0" err="1" smtClean="0"/>
              <a:t>specific</a:t>
            </a:r>
            <a:r>
              <a:rPr lang="it-IT" dirty="0" smtClean="0"/>
              <a:t> ADHD-</a:t>
            </a:r>
            <a:r>
              <a:rPr lang="it-IT" dirty="0" err="1" smtClean="0"/>
              <a:t>focused</a:t>
            </a:r>
            <a:r>
              <a:rPr lang="it-IT" dirty="0" smtClean="0"/>
              <a:t> </a:t>
            </a:r>
            <a:r>
              <a:rPr lang="it-IT" dirty="0" err="1" smtClean="0"/>
              <a:t>guidelines</a:t>
            </a:r>
            <a:endParaRPr lang="it-IT" dirty="0" smtClean="0"/>
          </a:p>
          <a:p>
            <a:r>
              <a:rPr lang="it-IT" dirty="0" err="1" smtClean="0"/>
              <a:t>Association</a:t>
            </a:r>
            <a:r>
              <a:rPr lang="it-IT" dirty="0" smtClean="0"/>
              <a:t> </a:t>
            </a:r>
            <a:r>
              <a:rPr lang="it-IT" dirty="0" err="1" smtClean="0"/>
              <a:t>numbers</a:t>
            </a:r>
            <a:r>
              <a:rPr lang="it-IT" dirty="0" smtClean="0"/>
              <a:t> </a:t>
            </a:r>
            <a:r>
              <a:rPr lang="it-IT" dirty="0" err="1" smtClean="0"/>
              <a:t>ranges</a:t>
            </a:r>
            <a:r>
              <a:rPr lang="it-IT" dirty="0" smtClean="0"/>
              <a:t> from </a:t>
            </a:r>
            <a:r>
              <a:rPr lang="it-IT" dirty="0" err="1" smtClean="0"/>
              <a:t>couples</a:t>
            </a:r>
            <a:r>
              <a:rPr lang="it-IT" dirty="0" smtClean="0"/>
              <a:t> to </a:t>
            </a:r>
            <a:r>
              <a:rPr lang="it-IT" dirty="0" err="1" smtClean="0"/>
              <a:t>dozens</a:t>
            </a:r>
            <a:r>
              <a:rPr lang="it-IT" dirty="0" smtClean="0"/>
              <a:t> </a:t>
            </a:r>
            <a:r>
              <a:rPr lang="it-IT" dirty="0" err="1" smtClean="0"/>
              <a:t>among</a:t>
            </a:r>
            <a:r>
              <a:rPr lang="it-IT" dirty="0" smtClean="0"/>
              <a:t> </a:t>
            </a:r>
            <a:r>
              <a:rPr lang="it-IT" dirty="0" err="1" smtClean="0"/>
              <a:t>countries</a:t>
            </a:r>
            <a:endParaRPr lang="it-IT" dirty="0" smtClean="0"/>
          </a:p>
          <a:p>
            <a:r>
              <a:rPr lang="it-IT" dirty="0" smtClean="0"/>
              <a:t>At the end, </a:t>
            </a:r>
            <a:r>
              <a:rPr lang="it-IT" dirty="0" err="1" smtClean="0"/>
              <a:t>policies</a:t>
            </a:r>
            <a:r>
              <a:rPr lang="it-IT" dirty="0" smtClean="0"/>
              <a:t> and </a:t>
            </a:r>
            <a:r>
              <a:rPr lang="it-IT" dirty="0" err="1" smtClean="0"/>
              <a:t>guidelines</a:t>
            </a:r>
            <a:r>
              <a:rPr lang="it-IT" dirty="0" smtClean="0"/>
              <a:t> </a:t>
            </a:r>
            <a:r>
              <a:rPr lang="it-IT" dirty="0" err="1" smtClean="0"/>
              <a:t>got</a:t>
            </a:r>
            <a:r>
              <a:rPr lang="it-IT" dirty="0" smtClean="0"/>
              <a:t> to be </a:t>
            </a:r>
            <a:r>
              <a:rPr lang="it-IT" dirty="0" err="1" smtClean="0"/>
              <a:t>implemented</a:t>
            </a:r>
            <a:r>
              <a:rPr lang="it-IT" dirty="0" smtClean="0"/>
              <a:t> with </a:t>
            </a:r>
            <a:r>
              <a:rPr lang="it-IT" dirty="0" err="1" smtClean="0"/>
              <a:t>dedicated</a:t>
            </a:r>
            <a:r>
              <a:rPr lang="it-IT" dirty="0" smtClean="0"/>
              <a:t> </a:t>
            </a:r>
            <a:r>
              <a:rPr lang="it-IT" dirty="0" err="1" smtClean="0"/>
              <a:t>funding</a:t>
            </a:r>
            <a:r>
              <a:rPr lang="it-IT" dirty="0" smtClean="0"/>
              <a:t>,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want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r>
              <a:rPr lang="it-IT" dirty="0" smtClean="0"/>
              <a:t> to work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354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Good</a:t>
            </a:r>
            <a:r>
              <a:rPr lang="it-IT" dirty="0" smtClean="0"/>
              <a:t> </a:t>
            </a:r>
            <a:r>
              <a:rPr lang="it-IT" dirty="0" err="1" smtClean="0"/>
              <a:t>Practices</a:t>
            </a:r>
            <a:r>
              <a:rPr lang="it-IT" dirty="0" smtClean="0"/>
              <a:t> - </a:t>
            </a:r>
            <a:r>
              <a:rPr lang="it-IT" dirty="0" err="1" smtClean="0"/>
              <a:t>Workflow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Methodology</a:t>
            </a:r>
          </a:p>
          <a:p>
            <a:r>
              <a:rPr lang="en-US" dirty="0" smtClean="0"/>
              <a:t>Case Template development (</a:t>
            </a:r>
            <a:r>
              <a:rPr lang="en-US" dirty="0" err="1" smtClean="0"/>
              <a:t>iVET</a:t>
            </a:r>
            <a:r>
              <a:rPr lang="en-US" dirty="0" smtClean="0"/>
              <a:t> – </a:t>
            </a:r>
            <a:r>
              <a:rPr lang="en-US" dirty="0" err="1" smtClean="0"/>
              <a:t>cVET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general </a:t>
            </a:r>
            <a:r>
              <a:rPr lang="en-US" dirty="0"/>
              <a:t>information about the VET program analyzed </a:t>
            </a:r>
            <a:endParaRPr lang="en-US" dirty="0" smtClean="0"/>
          </a:p>
          <a:p>
            <a:pPr lvl="1"/>
            <a:r>
              <a:rPr lang="en-US" dirty="0" smtClean="0"/>
              <a:t>educational </a:t>
            </a:r>
            <a:r>
              <a:rPr lang="en-US" dirty="0"/>
              <a:t>and methodological aspects for ADHD learners, involving all the instructional phases: from the design, to the implementation, to the evaluation of each </a:t>
            </a:r>
            <a:r>
              <a:rPr lang="en-US" dirty="0" err="1"/>
              <a:t>programme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Relevant </a:t>
            </a:r>
            <a:r>
              <a:rPr lang="en-US" dirty="0"/>
              <a:t>items are matched with EQAVET indicators. </a:t>
            </a:r>
            <a:endParaRPr lang="it-IT" dirty="0"/>
          </a:p>
          <a:p>
            <a:r>
              <a:rPr lang="en-US" dirty="0" smtClean="0"/>
              <a:t>National Guidelines Templates:</a:t>
            </a:r>
          </a:p>
          <a:p>
            <a:pPr lvl="1"/>
            <a:r>
              <a:rPr lang="en-US" dirty="0" smtClean="0"/>
              <a:t>education </a:t>
            </a:r>
            <a:r>
              <a:rPr lang="en-US" dirty="0"/>
              <a:t>(and specifically, VET education) for students with different learning needs (and specifically for ADHD learners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Desk research, peer review, collaborative writing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8768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Good</a:t>
            </a:r>
            <a:r>
              <a:rPr lang="it-IT" dirty="0" smtClean="0"/>
              <a:t> </a:t>
            </a:r>
            <a:r>
              <a:rPr lang="it-IT" dirty="0" err="1" smtClean="0"/>
              <a:t>Practices</a:t>
            </a:r>
            <a:r>
              <a:rPr lang="it-IT" dirty="0" smtClean="0"/>
              <a:t> - Templates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Template</a:t>
            </a:r>
            <a:r>
              <a:rPr lang="it-IT" dirty="0" smtClean="0"/>
              <a:t> </a:t>
            </a:r>
            <a:r>
              <a:rPr lang="it-IT" dirty="0" err="1" smtClean="0"/>
              <a:t>structure</a:t>
            </a:r>
            <a:r>
              <a:rPr lang="it-IT" dirty="0" smtClean="0"/>
              <a:t> (a small </a:t>
            </a:r>
            <a:r>
              <a:rPr lang="it-IT" dirty="0" err="1" smtClean="0"/>
              <a:t>portion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8" name="Segnaposto contenuto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052" y="2674620"/>
            <a:ext cx="10466247" cy="327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00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979</Words>
  <Application>Microsoft Office PowerPoint</Application>
  <PresentationFormat>Widescreen</PresentationFormat>
  <Paragraphs>145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Compendium of Good Practices: Vocational Training for ADHD Learners</vt:lpstr>
      <vt:lpstr>Objectives</vt:lpstr>
      <vt:lpstr>Methodology</vt:lpstr>
      <vt:lpstr>Structure</vt:lpstr>
      <vt:lpstr>Global / EU Policies</vt:lpstr>
      <vt:lpstr>Global / EU Policies</vt:lpstr>
      <vt:lpstr>Main findings – National context</vt:lpstr>
      <vt:lpstr>Good Practices - Workflow</vt:lpstr>
      <vt:lpstr>Good Practices - Templates</vt:lpstr>
      <vt:lpstr>Good Practices - Analysis</vt:lpstr>
      <vt:lpstr>Main findings – Success factors</vt:lpstr>
      <vt:lpstr>Main findings – Success factors</vt:lpstr>
      <vt:lpstr>Main findings – Success factors</vt:lpstr>
      <vt:lpstr>Main findings – Success factors</vt:lpstr>
      <vt:lpstr>Main findings – Discovered Gaps</vt:lpstr>
      <vt:lpstr>Main findings – Discovered Gaps</vt:lpstr>
      <vt:lpstr>Main findings – Discovered Gaps</vt:lpstr>
      <vt:lpstr>Main findings – Discovered Gaps</vt:lpstr>
      <vt:lpstr>Main findings – Discovered Gaps</vt:lpstr>
      <vt:lpstr>Main findings – Discovered Gaps</vt:lpstr>
      <vt:lpstr>Conclusion / Next steps</vt:lpstr>
      <vt:lpstr>Thank You!  (questions? Please!)  a.caforio@uninettuno.it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MalcheviBG</dc:creator>
  <cp:lastModifiedBy>Alessandro Caforio</cp:lastModifiedBy>
  <cp:revision>46</cp:revision>
  <dcterms:created xsi:type="dcterms:W3CDTF">2016-10-31T12:14:38Z</dcterms:created>
  <dcterms:modified xsi:type="dcterms:W3CDTF">2018-07-23T11:29:15Z</dcterms:modified>
</cp:coreProperties>
</file>